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4ED7B-6900-4710-9D6F-B2F209409279}" type="datetimeFigureOut">
              <a:rPr lang="en-US" smtClean="0"/>
              <a:t>5/3/2011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6D829-DA04-40A8-8A9B-69A62BC21CD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470025"/>
          </a:xfrm>
        </p:spPr>
        <p:txBody>
          <a:bodyPr/>
          <a:lstStyle/>
          <a:p>
            <a:r>
              <a:rPr lang="en-NZ" dirty="0" smtClean="0"/>
              <a:t>Fast Food </a:t>
            </a:r>
            <a:r>
              <a:rPr lang="en-NZ" sz="3600" dirty="0" smtClean="0"/>
              <a:t>(Q81 P222)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13073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Problem:</a:t>
            </a:r>
          </a:p>
          <a:p>
            <a:r>
              <a:rPr lang="en-NZ" dirty="0" smtClean="0"/>
              <a:t> A fast food restaurant needs to decide how many chicken pieces and chicken nuggets to cook per hour in peak times. 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NZ" dirty="0" smtClean="0"/>
              <a:t>It is easier to tabulate your results from here…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 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Apply </a:t>
            </a:r>
            <a:r>
              <a:rPr lang="en-NZ" dirty="0" smtClean="0"/>
              <a:t>Optimising Function </a:t>
            </a:r>
            <a:r>
              <a:rPr lang="en-NZ" dirty="0" smtClean="0"/>
              <a:t>to the vertices to find the optimum that will answer our question.</a:t>
            </a:r>
          </a:p>
          <a:p>
            <a:pPr>
              <a:buNone/>
            </a:pPr>
            <a:r>
              <a:rPr lang="en-NZ" dirty="0" smtClean="0"/>
              <a:t>“The </a:t>
            </a:r>
            <a:r>
              <a:rPr lang="en-NZ" dirty="0" smtClean="0"/>
              <a:t>profit on chicken is $0.15 a piece and on nuggets is $0.02 a nugget</a:t>
            </a:r>
            <a:r>
              <a:rPr lang="en-NZ" dirty="0" smtClean="0"/>
              <a:t>.” </a:t>
            </a:r>
            <a:r>
              <a:rPr lang="en-NZ" dirty="0" smtClean="0">
                <a:sym typeface="Wingdings" pitchFamily="2" charset="2"/>
              </a:rPr>
              <a:t> </a:t>
            </a:r>
            <a:r>
              <a:rPr lang="en-NZ" u="sng" dirty="0" smtClean="0">
                <a:sym typeface="Wingdings" pitchFamily="2" charset="2"/>
              </a:rPr>
              <a:t>Profit = 0.15c+ 0.02n</a:t>
            </a:r>
          </a:p>
          <a:p>
            <a:pPr>
              <a:buNone/>
            </a:pPr>
            <a:r>
              <a:rPr lang="en-NZ" dirty="0" smtClean="0"/>
              <a:t>	Work </a:t>
            </a:r>
            <a:r>
              <a:rPr lang="en-NZ" dirty="0" smtClean="0"/>
              <a:t>out the coordinates for the greatest profit to be made and the profit per hour</a:t>
            </a:r>
            <a:r>
              <a:rPr lang="en-NZ" dirty="0" smtClean="0"/>
              <a:t>.”</a:t>
            </a:r>
            <a:endParaRPr lang="en-NZ" dirty="0" smtClean="0"/>
          </a:p>
          <a:p>
            <a:pPr>
              <a:buNone/>
            </a:pP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57224" y="1500174"/>
          <a:ext cx="778674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536"/>
                <a:gridCol w="2018057"/>
                <a:gridCol w="1920071"/>
                <a:gridCol w="2506077"/>
              </a:tblGrid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Point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Nuggets</a:t>
                      </a:r>
                      <a:r>
                        <a:rPr lang="en-NZ" baseline="0" dirty="0" smtClean="0"/>
                        <a:t> (n, x)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Chicken (c, y)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Profit = 0.02n + 0.15c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2800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3600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=0.02×2800 + 0.15×3600</a:t>
                      </a:r>
                    </a:p>
                    <a:p>
                      <a:r>
                        <a:rPr lang="en-NZ" dirty="0" smtClean="0"/>
                        <a:t>=596</a:t>
                      </a:r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7600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1200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=0.02×7600 + 0.15×1200</a:t>
                      </a:r>
                    </a:p>
                    <a:p>
                      <a:r>
                        <a:rPr lang="en-NZ" dirty="0" smtClean="0"/>
                        <a:t>=332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1200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=0.02×400 + 0.15×1200</a:t>
                      </a:r>
                    </a:p>
                    <a:p>
                      <a:r>
                        <a:rPr lang="en-NZ" dirty="0" smtClean="0"/>
                        <a:t>=188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Curved Connector 5"/>
          <p:cNvCxnSpPr/>
          <p:nvPr/>
        </p:nvCxnSpPr>
        <p:spPr>
          <a:xfrm rot="5400000" flipH="1" flipV="1">
            <a:off x="4143374" y="2928934"/>
            <a:ext cx="3286146" cy="857258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NZ" dirty="0" smtClean="0"/>
              <a:t>In order for the Fast food restaurant to make the greatest profit per hour they need to cook  2800 chicken nuggets and 3600 chicken pieces. This should result in a profit of $596 per hour. </a:t>
            </a:r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So what have we done to get this solution?</a:t>
            </a:r>
          </a:p>
          <a:p>
            <a:pPr lvl="1"/>
            <a:r>
              <a:rPr lang="en-NZ" dirty="0" smtClean="0"/>
              <a:t>	</a:t>
            </a:r>
            <a:r>
              <a:rPr lang="en-NZ" dirty="0" smtClean="0"/>
              <a:t>what steps have we taken?</a:t>
            </a:r>
            <a:endParaRPr lang="en-N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Linear Programming</a:t>
            </a:r>
            <a:r>
              <a:rPr lang="en-NZ" dirty="0" smtClean="0"/>
              <a:t>	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NZ" sz="2800" dirty="0" smtClean="0"/>
              <a:t>Find constraints and graph them</a:t>
            </a:r>
          </a:p>
          <a:p>
            <a:pPr>
              <a:spcBef>
                <a:spcPts val="1800"/>
              </a:spcBef>
            </a:pPr>
            <a:r>
              <a:rPr lang="en-NZ" sz="2800" dirty="0" smtClean="0"/>
              <a:t>Identify </a:t>
            </a:r>
            <a:r>
              <a:rPr lang="en-NZ" sz="2800" dirty="0" smtClean="0"/>
              <a:t>feasible </a:t>
            </a:r>
            <a:r>
              <a:rPr lang="en-NZ" sz="2800" dirty="0" smtClean="0"/>
              <a:t>region</a:t>
            </a:r>
          </a:p>
          <a:p>
            <a:pPr lvl="1">
              <a:spcBef>
                <a:spcPts val="600"/>
              </a:spcBef>
            </a:pPr>
            <a:r>
              <a:rPr lang="en-NZ" sz="2400" dirty="0" smtClean="0"/>
              <a:t>Choose coordinate to test against constraints</a:t>
            </a:r>
            <a:endParaRPr lang="en-NZ" sz="2400" dirty="0" smtClean="0"/>
          </a:p>
          <a:p>
            <a:pPr>
              <a:spcBef>
                <a:spcPts val="1800"/>
              </a:spcBef>
            </a:pPr>
            <a:r>
              <a:rPr lang="en-NZ" sz="2800" dirty="0" smtClean="0"/>
              <a:t>Find coordinates for the vertices (plural for vertex)</a:t>
            </a:r>
          </a:p>
          <a:p>
            <a:pPr>
              <a:spcBef>
                <a:spcPts val="1800"/>
              </a:spcBef>
            </a:pPr>
            <a:r>
              <a:rPr lang="en-NZ" sz="2800" dirty="0" smtClean="0"/>
              <a:t>Apply Optimising Function </a:t>
            </a:r>
          </a:p>
          <a:p>
            <a:pPr>
              <a:spcBef>
                <a:spcPts val="1800"/>
              </a:spcBef>
            </a:pPr>
            <a:r>
              <a:rPr lang="en-NZ" sz="2800" dirty="0" smtClean="0"/>
              <a:t>Answer </a:t>
            </a:r>
            <a:r>
              <a:rPr lang="en-NZ" sz="2800" dirty="0" smtClean="0"/>
              <a:t>question in a succinct statement, </a:t>
            </a:r>
            <a:r>
              <a:rPr lang="en-NZ" sz="2800" dirty="0" smtClean="0"/>
              <a:t/>
            </a:r>
            <a:br>
              <a:rPr lang="en-NZ" sz="2800" dirty="0" smtClean="0"/>
            </a:br>
            <a:r>
              <a:rPr lang="en-NZ" sz="2800" dirty="0" smtClean="0"/>
              <a:t>in </a:t>
            </a:r>
            <a:r>
              <a:rPr lang="en-NZ" sz="2800" dirty="0" smtClean="0"/>
              <a:t>context of course.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They must cook at least 1200 chicken pieces per hour</a:t>
            </a:r>
          </a:p>
          <a:p>
            <a:r>
              <a:rPr lang="en-NZ" dirty="0" smtClean="0"/>
              <a:t>The total amount of chicken is limited by the cooking capacity, there are 10 000units of cooking capacity available.</a:t>
            </a:r>
          </a:p>
          <a:p>
            <a:r>
              <a:rPr lang="en-NZ" dirty="0" smtClean="0"/>
              <a:t>It takes 2 cooking units for each chicken piece and 1 cooking unit for each chicken nugget.</a:t>
            </a:r>
          </a:p>
          <a:p>
            <a:r>
              <a:rPr lang="en-NZ" dirty="0" smtClean="0"/>
              <a:t>The number of pieces of chicken being cooked cannot exceed the quantity of nuggets by more than 800 being cooked at the same time. 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Let c=chicken pieces and let n=nuggets</a:t>
            </a:r>
          </a:p>
          <a:p>
            <a:pPr>
              <a:buNone/>
            </a:pPr>
            <a:r>
              <a:rPr lang="en-NZ" u="sng" dirty="0" smtClean="0"/>
              <a:t>Constraints</a:t>
            </a:r>
          </a:p>
          <a:p>
            <a:r>
              <a:rPr lang="en-NZ" dirty="0" smtClean="0"/>
              <a:t>c ≥ 1200</a:t>
            </a:r>
          </a:p>
          <a:p>
            <a:r>
              <a:rPr lang="en-NZ" dirty="0" smtClean="0"/>
              <a:t>n+ 2c ≤ 10 000</a:t>
            </a:r>
          </a:p>
          <a:p>
            <a:r>
              <a:rPr lang="en-NZ" dirty="0" smtClean="0"/>
              <a:t>c-n  ≤ 800</a:t>
            </a:r>
          </a:p>
          <a:p>
            <a:pPr>
              <a:buNone/>
            </a:pPr>
            <a:r>
              <a:rPr lang="en-NZ" dirty="0" smtClean="0"/>
              <a:t>We also need to keep in mind the implied constraints of this situation </a:t>
            </a:r>
          </a:p>
          <a:p>
            <a:pPr>
              <a:buNone/>
            </a:pPr>
            <a:r>
              <a:rPr lang="en-NZ" dirty="0" smtClean="0"/>
              <a:t>i.e. </a:t>
            </a:r>
            <a:r>
              <a:rPr lang="en-NZ" sz="2800" dirty="0" smtClean="0"/>
              <a:t>you cannot have a negative value for either c or n so </a:t>
            </a:r>
            <a:br>
              <a:rPr lang="en-NZ" sz="2800" dirty="0" smtClean="0"/>
            </a:br>
            <a:r>
              <a:rPr lang="en-NZ" dirty="0" smtClean="0"/>
              <a:t>c ≥ 0 and n ≥ 0</a:t>
            </a:r>
          </a:p>
          <a:p>
            <a:pPr>
              <a:buNone/>
            </a:pPr>
            <a:endParaRPr lang="en-NZ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NZ" dirty="0" smtClean="0"/>
              <a:t>Using y=c and x=n </a:t>
            </a:r>
            <a:br>
              <a:rPr lang="en-NZ" dirty="0" smtClean="0"/>
            </a:br>
            <a:r>
              <a:rPr lang="en-NZ" dirty="0" smtClean="0"/>
              <a:t>I can plot these</a:t>
            </a:r>
          </a:p>
          <a:p>
            <a:r>
              <a:rPr lang="en-NZ" dirty="0" smtClean="0"/>
              <a:t>y=1200</a:t>
            </a:r>
          </a:p>
          <a:p>
            <a:r>
              <a:rPr lang="en-NZ" dirty="0" smtClean="0"/>
              <a:t>y=(10 000-x)÷2</a:t>
            </a:r>
          </a:p>
          <a:p>
            <a:r>
              <a:rPr lang="en-NZ" dirty="0" smtClean="0"/>
              <a:t>y=800+x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sz="2400" dirty="0" smtClean="0"/>
              <a:t>Then </a:t>
            </a:r>
            <a:r>
              <a:rPr lang="en-NZ" sz="2400" u="sng" dirty="0" smtClean="0"/>
              <a:t>draw</a:t>
            </a:r>
            <a:r>
              <a:rPr lang="en-NZ" sz="2400" dirty="0" smtClean="0"/>
              <a:t> if you can not see your</a:t>
            </a:r>
            <a:br>
              <a:rPr lang="en-NZ" sz="2400" dirty="0" smtClean="0"/>
            </a:br>
            <a:r>
              <a:rPr lang="en-NZ" sz="2400" dirty="0" smtClean="0"/>
              <a:t> functions graphed then change </a:t>
            </a:r>
            <a:br>
              <a:rPr lang="en-NZ" sz="2400" dirty="0" smtClean="0"/>
            </a:br>
            <a:r>
              <a:rPr lang="en-NZ" sz="2400" dirty="0" smtClean="0"/>
              <a:t>the view so that you are able to.</a:t>
            </a:r>
          </a:p>
          <a:p>
            <a:pPr>
              <a:buNone/>
            </a:pPr>
            <a:endParaRPr lang="en-NZ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929" t="6562" r="74805" b="68125"/>
          <a:stretch>
            <a:fillRect/>
          </a:stretch>
        </p:blipFill>
        <p:spPr bwMode="auto">
          <a:xfrm>
            <a:off x="3643306" y="1285860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953" t="12500" r="74024" b="67812"/>
          <a:stretch>
            <a:fillRect/>
          </a:stretch>
        </p:blipFill>
        <p:spPr bwMode="auto">
          <a:xfrm>
            <a:off x="4857752" y="3286124"/>
            <a:ext cx="39290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2149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NZ" dirty="0" smtClean="0"/>
              <a:t>Finding the feasible region</a:t>
            </a:r>
          </a:p>
          <a:p>
            <a:pPr indent="0">
              <a:buNone/>
            </a:pPr>
            <a:r>
              <a:rPr lang="en-NZ" sz="2600" dirty="0" smtClean="0"/>
              <a:t>Identify possible feasible regions and chose a coordinate pair from within each region that has been identified</a:t>
            </a:r>
            <a:r>
              <a:rPr lang="en-NZ" dirty="0" smtClean="0"/>
              <a:t>. </a:t>
            </a:r>
          </a:p>
          <a:p>
            <a:pPr marL="0" indent="0">
              <a:buNone/>
            </a:pPr>
            <a:r>
              <a:rPr lang="en-NZ" sz="2300" dirty="0" smtClean="0"/>
              <a:t>(IMPORTANT: the coordinate MUST be inside the region identified)</a:t>
            </a:r>
          </a:p>
          <a:p>
            <a:pPr indent="0">
              <a:buNone/>
            </a:pPr>
            <a:endParaRPr lang="en-NZ" sz="2600" dirty="0" smtClean="0"/>
          </a:p>
          <a:p>
            <a:pPr indent="0">
              <a:buNone/>
            </a:pPr>
            <a:r>
              <a:rPr lang="en-NZ" sz="2600" dirty="0" smtClean="0"/>
              <a:t>I have selected these are </a:t>
            </a:r>
            <a:br>
              <a:rPr lang="en-NZ" sz="2600" dirty="0" smtClean="0"/>
            </a:br>
            <a:r>
              <a:rPr lang="en-NZ" sz="2600" dirty="0" smtClean="0"/>
              <a:t>possible feasible regions </a:t>
            </a:r>
            <a:br>
              <a:rPr lang="en-NZ" sz="2600" dirty="0" smtClean="0"/>
            </a:br>
            <a:r>
              <a:rPr lang="en-NZ" sz="2600" dirty="0" smtClean="0"/>
              <a:t>because they are bound </a:t>
            </a:r>
            <a:br>
              <a:rPr lang="en-NZ" sz="2600" dirty="0" smtClean="0"/>
            </a:br>
            <a:r>
              <a:rPr lang="en-NZ" sz="2600" dirty="0" smtClean="0"/>
              <a:t>by all the  constraints.</a:t>
            </a:r>
          </a:p>
          <a:p>
            <a:pPr indent="0">
              <a:buNone/>
            </a:pPr>
            <a:endParaRPr lang="en-NZ" sz="2600" dirty="0" smtClean="0"/>
          </a:p>
          <a:p>
            <a:pPr indent="0">
              <a:buNone/>
            </a:pPr>
            <a:r>
              <a:rPr lang="en-NZ" sz="2600" dirty="0" smtClean="0"/>
              <a:t>In Region 1 </a:t>
            </a:r>
            <a:r>
              <a:rPr lang="en-NZ" sz="2600" b="1" dirty="0" smtClean="0"/>
              <a:t>we</a:t>
            </a:r>
            <a:r>
              <a:rPr lang="en-NZ" sz="2600" dirty="0" smtClean="0"/>
              <a:t> chose (100, 3000) </a:t>
            </a:r>
          </a:p>
          <a:p>
            <a:pPr indent="0">
              <a:buNone/>
            </a:pPr>
            <a:r>
              <a:rPr lang="en-NZ" sz="2600" dirty="0" smtClean="0"/>
              <a:t>In Region 2 </a:t>
            </a:r>
            <a:r>
              <a:rPr lang="en-NZ" sz="2600" b="1" dirty="0" smtClean="0"/>
              <a:t>we</a:t>
            </a:r>
            <a:r>
              <a:rPr lang="en-NZ" sz="2600" dirty="0" smtClean="0"/>
              <a:t> chose (3000, 1300)</a:t>
            </a:r>
          </a:p>
          <a:p>
            <a:pPr marL="0" indent="0">
              <a:buNone/>
            </a:pPr>
            <a:r>
              <a:rPr lang="en-NZ" sz="2600" dirty="0" smtClean="0"/>
              <a:t>These coordinates are tidy numbers</a:t>
            </a:r>
            <a:br>
              <a:rPr lang="en-NZ" sz="2600" dirty="0" smtClean="0"/>
            </a:br>
            <a:r>
              <a:rPr lang="en-NZ" sz="2600" dirty="0" smtClean="0"/>
              <a:t>and are close to a constraint I know </a:t>
            </a:r>
            <a:br>
              <a:rPr lang="en-NZ" sz="2600" dirty="0" smtClean="0"/>
            </a:br>
            <a:r>
              <a:rPr lang="en-NZ" sz="2600" dirty="0" smtClean="0"/>
              <a:t>the value of. </a:t>
            </a:r>
            <a:endParaRPr lang="en-NZ" dirty="0"/>
          </a:p>
        </p:txBody>
      </p:sp>
      <p:grpSp>
        <p:nvGrpSpPr>
          <p:cNvPr id="4" name="Group 8"/>
          <p:cNvGrpSpPr/>
          <p:nvPr/>
        </p:nvGrpSpPr>
        <p:grpSpPr>
          <a:xfrm>
            <a:off x="4857752" y="3143248"/>
            <a:ext cx="3929090" cy="2000264"/>
            <a:chOff x="4857752" y="4286256"/>
            <a:chExt cx="3929090" cy="200026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/>
            <a:srcRect l="1953" t="19659" r="74024" b="67812"/>
            <a:stretch>
              <a:fillRect/>
            </a:stretch>
          </p:blipFill>
          <p:spPr bwMode="auto">
            <a:xfrm>
              <a:off x="4857752" y="4286256"/>
              <a:ext cx="3929090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143504" y="478632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 smtClean="0">
                  <a:sym typeface="Wingdings 2"/>
                </a:rPr>
                <a:t></a:t>
              </a:r>
              <a:endParaRPr lang="en-NZ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00760" y="521495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 smtClean="0">
                  <a:sym typeface="Wingdings 2"/>
                </a:rPr>
                <a:t></a:t>
              </a:r>
              <a:endParaRPr lang="en-NZ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NZ" dirty="0" smtClean="0"/>
              <a:t>Fast Food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NZ" dirty="0" smtClean="0"/>
              <a:t>Test each coordinate against the constraints.</a:t>
            </a:r>
          </a:p>
          <a:p>
            <a:pPr>
              <a:buNone/>
            </a:pPr>
            <a:r>
              <a:rPr lang="en-NZ" dirty="0" smtClean="0"/>
              <a:t>	</a:t>
            </a:r>
            <a:r>
              <a:rPr lang="en-NZ" dirty="0" smtClean="0"/>
              <a:t>If ALL statements are TRUE then we have identified the FEASIBLE REGION. </a:t>
            </a:r>
          </a:p>
          <a:p>
            <a:pPr marL="0">
              <a:buNone/>
            </a:pPr>
            <a:r>
              <a:rPr lang="en-NZ" sz="2200" dirty="0" smtClean="0"/>
              <a:t>IMPORTANT: we must take the time to identify the feasible region correctly, our answers from here are based on the region we choose.</a:t>
            </a:r>
            <a:endParaRPr lang="en-NZ" sz="2400" dirty="0" smtClean="0"/>
          </a:p>
          <a:p>
            <a:pPr marL="0">
              <a:buNone/>
            </a:pPr>
            <a:endParaRPr lang="en-NZ" sz="2400" dirty="0" smtClean="0"/>
          </a:p>
          <a:p>
            <a:pPr marL="0">
              <a:buNone/>
            </a:pPr>
            <a:r>
              <a:rPr lang="en-NZ" sz="2400" dirty="0" smtClean="0"/>
              <a:t>Region 1 coordinate (100, 3000) </a:t>
            </a:r>
            <a:r>
              <a:rPr lang="en-NZ" sz="2400" dirty="0" smtClean="0">
                <a:sym typeface="Wingdings" pitchFamily="2" charset="2"/>
              </a:rPr>
              <a:t> n=100, c=3000</a:t>
            </a:r>
          </a:p>
          <a:p>
            <a:r>
              <a:rPr lang="en-NZ" sz="2400" dirty="0" smtClean="0"/>
              <a:t>c ≥ </a:t>
            </a:r>
            <a:r>
              <a:rPr lang="en-NZ" sz="2400" dirty="0" smtClean="0"/>
              <a:t>1200			</a:t>
            </a:r>
            <a:r>
              <a:rPr lang="en-NZ" sz="2400" dirty="0" smtClean="0">
                <a:sym typeface="Wingdings" pitchFamily="2" charset="2"/>
              </a:rPr>
              <a:t>3000</a:t>
            </a:r>
            <a:r>
              <a:rPr lang="en-NZ" sz="2400" dirty="0" smtClean="0"/>
              <a:t> ≥ </a:t>
            </a:r>
            <a:r>
              <a:rPr lang="en-NZ" sz="2400" dirty="0" smtClean="0"/>
              <a:t>1200 	True</a:t>
            </a:r>
            <a:endParaRPr lang="en-NZ" sz="2400" dirty="0" smtClean="0"/>
          </a:p>
          <a:p>
            <a:r>
              <a:rPr lang="en-NZ" sz="2400" dirty="0" smtClean="0"/>
              <a:t>n+ 2c ≤ 10 </a:t>
            </a:r>
            <a:r>
              <a:rPr lang="en-NZ" sz="2400" dirty="0" smtClean="0"/>
              <a:t>000		</a:t>
            </a:r>
            <a:r>
              <a:rPr lang="en-NZ" sz="2400" dirty="0" smtClean="0">
                <a:sym typeface="Wingdings" pitchFamily="2" charset="2"/>
              </a:rPr>
              <a:t>100+6000</a:t>
            </a:r>
            <a:r>
              <a:rPr lang="en-NZ" sz="2400" dirty="0" smtClean="0"/>
              <a:t> ≤ 10 </a:t>
            </a:r>
            <a:r>
              <a:rPr lang="en-NZ" sz="2400" dirty="0" smtClean="0"/>
              <a:t>000	True</a:t>
            </a:r>
            <a:endParaRPr lang="en-NZ" sz="2400" dirty="0" smtClean="0"/>
          </a:p>
          <a:p>
            <a:r>
              <a:rPr lang="en-NZ" sz="2400" dirty="0" smtClean="0"/>
              <a:t>c-n  ≤ </a:t>
            </a:r>
            <a:r>
              <a:rPr lang="en-NZ" sz="2400" dirty="0" smtClean="0"/>
              <a:t>800			</a:t>
            </a:r>
            <a:r>
              <a:rPr lang="en-NZ" sz="2400" dirty="0" smtClean="0">
                <a:sym typeface="Wingdings" pitchFamily="2" charset="2"/>
              </a:rPr>
              <a:t>3000-100</a:t>
            </a:r>
            <a:r>
              <a:rPr lang="en-NZ" sz="2400" dirty="0" smtClean="0"/>
              <a:t> ≤ </a:t>
            </a:r>
            <a:r>
              <a:rPr lang="en-NZ" sz="2400" dirty="0" smtClean="0"/>
              <a:t>800	False</a:t>
            </a:r>
          </a:p>
          <a:p>
            <a:pPr>
              <a:buNone/>
            </a:pPr>
            <a:r>
              <a:rPr lang="en-NZ" sz="2400" dirty="0" smtClean="0"/>
              <a:t>Because of this false Region 1 is not our feasible region.  </a:t>
            </a:r>
            <a:endParaRPr lang="en-NZ" sz="2400" dirty="0" smtClean="0"/>
          </a:p>
          <a:p>
            <a:pPr>
              <a:buNone/>
            </a:pPr>
            <a:endParaRPr lang="en-NZ" sz="2400" dirty="0" smtClean="0"/>
          </a:p>
          <a:p>
            <a:pPr marL="0">
              <a:buNone/>
            </a:pPr>
            <a:endParaRPr lang="en-NZ" sz="2400" dirty="0" smtClean="0">
              <a:sym typeface="Wingdings" pitchFamily="2" charset="2"/>
            </a:endParaRPr>
          </a:p>
          <a:p>
            <a:pPr marL="0">
              <a:buNone/>
            </a:pPr>
            <a:endParaRPr lang="en-NZ" sz="2400" dirty="0" smtClean="0"/>
          </a:p>
          <a:p>
            <a:pPr marL="0">
              <a:buNone/>
            </a:pPr>
            <a:endParaRPr lang="en-NZ" sz="22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NZ" dirty="0" smtClean="0"/>
              <a:t>Fast Food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NZ" dirty="0" smtClean="0"/>
              <a:t>Test each coordinate against the constraints.</a:t>
            </a:r>
          </a:p>
          <a:p>
            <a:pPr>
              <a:buNone/>
            </a:pPr>
            <a:r>
              <a:rPr lang="en-NZ" dirty="0" smtClean="0"/>
              <a:t>	</a:t>
            </a:r>
            <a:r>
              <a:rPr lang="en-NZ" sz="2600" dirty="0" smtClean="0"/>
              <a:t>If ALL statements are TRUE then we have identified the FEASIBLE REGION. </a:t>
            </a:r>
          </a:p>
          <a:p>
            <a:pPr marL="0">
              <a:buNone/>
            </a:pPr>
            <a:r>
              <a:rPr lang="en-NZ" sz="2200" dirty="0" smtClean="0"/>
              <a:t>IMPORTANT: we must take the time to identify the feasible region correctly, our answers from here are based on the region we choose.</a:t>
            </a:r>
            <a:endParaRPr lang="en-NZ" sz="2400" dirty="0" smtClean="0"/>
          </a:p>
          <a:p>
            <a:pPr marL="0">
              <a:buNone/>
            </a:pPr>
            <a:endParaRPr lang="en-NZ" sz="2400" dirty="0" smtClean="0"/>
          </a:p>
          <a:p>
            <a:pPr marL="0">
              <a:buNone/>
            </a:pPr>
            <a:r>
              <a:rPr lang="en-NZ" sz="2400" dirty="0" smtClean="0"/>
              <a:t>Region 2 coordinate (3000, 1300) </a:t>
            </a:r>
            <a:r>
              <a:rPr lang="en-NZ" sz="2400" dirty="0" smtClean="0">
                <a:sym typeface="Wingdings" pitchFamily="2" charset="2"/>
              </a:rPr>
              <a:t> n=3000, c=1300</a:t>
            </a:r>
          </a:p>
          <a:p>
            <a:r>
              <a:rPr lang="en-NZ" sz="2400" dirty="0" smtClean="0"/>
              <a:t>c ≥ </a:t>
            </a:r>
            <a:r>
              <a:rPr lang="en-NZ" sz="2400" dirty="0" smtClean="0"/>
              <a:t>1200		</a:t>
            </a:r>
            <a:r>
              <a:rPr lang="en-NZ" sz="2400" dirty="0" smtClean="0">
                <a:sym typeface="Wingdings" pitchFamily="2" charset="2"/>
              </a:rPr>
              <a:t>1300</a:t>
            </a:r>
            <a:r>
              <a:rPr lang="en-NZ" sz="2400" dirty="0" smtClean="0"/>
              <a:t> </a:t>
            </a:r>
            <a:r>
              <a:rPr lang="en-NZ" sz="2400" dirty="0" smtClean="0"/>
              <a:t>≥ </a:t>
            </a:r>
            <a:r>
              <a:rPr lang="en-NZ" sz="2400" dirty="0" smtClean="0"/>
              <a:t>1200 		True</a:t>
            </a:r>
            <a:endParaRPr lang="en-NZ" sz="2400" dirty="0" smtClean="0"/>
          </a:p>
          <a:p>
            <a:r>
              <a:rPr lang="en-NZ" sz="2400" dirty="0" smtClean="0"/>
              <a:t>n+ 2c ≤ 10 </a:t>
            </a:r>
            <a:r>
              <a:rPr lang="en-NZ" sz="2400" dirty="0" smtClean="0"/>
              <a:t>000	</a:t>
            </a:r>
            <a:r>
              <a:rPr lang="en-NZ" sz="2400" dirty="0" smtClean="0">
                <a:sym typeface="Wingdings" pitchFamily="2" charset="2"/>
              </a:rPr>
              <a:t>3000+2600</a:t>
            </a:r>
            <a:r>
              <a:rPr lang="en-NZ" sz="2400" dirty="0" smtClean="0"/>
              <a:t> </a:t>
            </a:r>
            <a:r>
              <a:rPr lang="en-NZ" sz="2400" dirty="0" smtClean="0"/>
              <a:t>≤ 10 </a:t>
            </a:r>
            <a:r>
              <a:rPr lang="en-NZ" sz="2400" dirty="0" smtClean="0"/>
              <a:t>000	True</a:t>
            </a:r>
            <a:endParaRPr lang="en-NZ" sz="2400" dirty="0" smtClean="0"/>
          </a:p>
          <a:p>
            <a:r>
              <a:rPr lang="en-NZ" sz="2400" dirty="0" smtClean="0"/>
              <a:t>c-n  ≤ </a:t>
            </a:r>
            <a:r>
              <a:rPr lang="en-NZ" sz="2400" dirty="0" smtClean="0"/>
              <a:t>800		</a:t>
            </a:r>
            <a:r>
              <a:rPr lang="en-NZ" sz="2400" dirty="0" smtClean="0">
                <a:sym typeface="Wingdings" pitchFamily="2" charset="2"/>
              </a:rPr>
              <a:t>1300-3000</a:t>
            </a:r>
            <a:r>
              <a:rPr lang="en-NZ" sz="2400" dirty="0" smtClean="0"/>
              <a:t> </a:t>
            </a:r>
            <a:r>
              <a:rPr lang="en-NZ" sz="2400" dirty="0" smtClean="0"/>
              <a:t>≤ </a:t>
            </a:r>
            <a:r>
              <a:rPr lang="en-NZ" sz="2400" dirty="0" smtClean="0"/>
              <a:t>800		True</a:t>
            </a:r>
          </a:p>
          <a:p>
            <a:pPr>
              <a:buNone/>
            </a:pPr>
            <a:endParaRPr lang="en-NZ" sz="2400" dirty="0" smtClean="0"/>
          </a:p>
          <a:p>
            <a:pPr>
              <a:buNone/>
            </a:pPr>
            <a:r>
              <a:rPr lang="en-NZ" sz="2400" dirty="0" smtClean="0"/>
              <a:t>This is our feasible region.</a:t>
            </a:r>
            <a:endParaRPr lang="en-NZ" sz="22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214974"/>
          </a:xfrm>
        </p:spPr>
        <p:txBody>
          <a:bodyPr>
            <a:normAutofit fontScale="85000" lnSpcReduction="20000"/>
          </a:bodyPr>
          <a:lstStyle/>
          <a:p>
            <a:pPr marL="0">
              <a:buNone/>
            </a:pPr>
            <a:r>
              <a:rPr lang="en-NZ" sz="2800" dirty="0" smtClean="0"/>
              <a:t>Now that Feasible region</a:t>
            </a:r>
            <a:br>
              <a:rPr lang="en-NZ" sz="2800" dirty="0" smtClean="0"/>
            </a:br>
            <a:r>
              <a:rPr lang="en-NZ" sz="2800" dirty="0" smtClean="0"/>
              <a:t>is established and labelled.</a:t>
            </a:r>
          </a:p>
          <a:p>
            <a:pPr marL="0">
              <a:buNone/>
            </a:pPr>
            <a:r>
              <a:rPr lang="en-NZ" sz="2800" dirty="0" smtClean="0"/>
              <a:t>	</a:t>
            </a:r>
            <a:r>
              <a:rPr lang="en-NZ" sz="2400" dirty="0" smtClean="0"/>
              <a:t>this region represents all </a:t>
            </a:r>
            <a:br>
              <a:rPr lang="en-NZ" sz="2400" dirty="0" smtClean="0"/>
            </a:br>
            <a:r>
              <a:rPr lang="en-NZ" sz="2400" dirty="0" smtClean="0"/>
              <a:t>	the possible values that </a:t>
            </a:r>
            <a:br>
              <a:rPr lang="en-NZ" sz="2400" dirty="0" smtClean="0"/>
            </a:br>
            <a:r>
              <a:rPr lang="en-NZ" sz="2400" dirty="0" smtClean="0"/>
              <a:t>	meet the given constraints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 smtClean="0"/>
          </a:p>
          <a:p>
            <a:pPr marL="0">
              <a:buNone/>
            </a:pPr>
            <a:r>
              <a:rPr lang="en-NZ" sz="2800" dirty="0" smtClean="0"/>
              <a:t>We need to find the vertices of this region, where the optimal(maximum or minimum) values can be found.</a:t>
            </a:r>
          </a:p>
          <a:p>
            <a:pPr>
              <a:buNone/>
            </a:pPr>
            <a:r>
              <a:rPr lang="en-NZ" dirty="0" smtClean="0"/>
              <a:t>	</a:t>
            </a:r>
            <a:r>
              <a:rPr lang="en-NZ" sz="2800" dirty="0" smtClean="0"/>
              <a:t>we do this using the </a:t>
            </a:r>
            <a:r>
              <a:rPr lang="en-NZ" sz="2800" b="1" dirty="0" smtClean="0"/>
              <a:t>G-</a:t>
            </a:r>
            <a:r>
              <a:rPr lang="en-NZ" sz="2800" b="1" dirty="0" err="1" smtClean="0"/>
              <a:t>slv</a:t>
            </a:r>
            <a:r>
              <a:rPr lang="en-NZ" sz="2800" dirty="0" smtClean="0"/>
              <a:t> </a:t>
            </a:r>
            <a:r>
              <a:rPr lang="en-NZ" sz="2800" dirty="0" smtClean="0">
                <a:sym typeface="Wingdings" pitchFamily="2" charset="2"/>
              </a:rPr>
              <a:t></a:t>
            </a:r>
            <a:r>
              <a:rPr lang="en-NZ" sz="2800" b="1" dirty="0" smtClean="0">
                <a:sym typeface="Wingdings" pitchFamily="2" charset="2"/>
              </a:rPr>
              <a:t>ISCT</a:t>
            </a:r>
            <a:r>
              <a:rPr lang="en-NZ" sz="2800" dirty="0" smtClean="0">
                <a:sym typeface="Wingdings" pitchFamily="2" charset="2"/>
              </a:rPr>
              <a:t> </a:t>
            </a:r>
            <a:r>
              <a:rPr lang="en-NZ" sz="2800" dirty="0" smtClean="0"/>
              <a:t>function of our calculators, selecting the lines of interest using the replay button</a:t>
            </a: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The intercept of constraint 1 and </a:t>
            </a:r>
            <a:br>
              <a:rPr lang="en-NZ" dirty="0" smtClean="0"/>
            </a:br>
            <a:r>
              <a:rPr lang="en-NZ" dirty="0" smtClean="0"/>
              <a:t>constraint 2 is B= (7600, 1200) </a:t>
            </a:r>
            <a:br>
              <a:rPr lang="en-NZ" dirty="0" smtClean="0"/>
            </a:br>
            <a:r>
              <a:rPr lang="en-NZ" dirty="0" err="1" smtClean="0"/>
              <a:t>ie</a:t>
            </a:r>
            <a:r>
              <a:rPr lang="en-NZ" dirty="0" smtClean="0"/>
              <a:t> n=7600 and c=1200</a:t>
            </a:r>
          </a:p>
          <a:p>
            <a:pPr>
              <a:buNone/>
            </a:pPr>
            <a:r>
              <a:rPr lang="en-NZ" dirty="0" smtClean="0"/>
              <a:t>We repeat to find all vertices.</a:t>
            </a:r>
            <a:endParaRPr lang="en-NZ" dirty="0" smtClean="0"/>
          </a:p>
          <a:p>
            <a:pPr>
              <a:buNone/>
            </a:pPr>
            <a:endParaRPr lang="en-NZ" dirty="0" smtClean="0"/>
          </a:p>
        </p:txBody>
      </p:sp>
      <p:grpSp>
        <p:nvGrpSpPr>
          <p:cNvPr id="4" name="Group 8"/>
          <p:cNvGrpSpPr/>
          <p:nvPr/>
        </p:nvGrpSpPr>
        <p:grpSpPr>
          <a:xfrm>
            <a:off x="4786314" y="1142984"/>
            <a:ext cx="4000528" cy="1928826"/>
            <a:chOff x="4786314" y="2928934"/>
            <a:chExt cx="4071966" cy="214314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/>
            <a:srcRect l="3674" t="19659" r="75823" b="69286"/>
            <a:stretch>
              <a:fillRect/>
            </a:stretch>
          </p:blipFill>
          <p:spPr bwMode="auto">
            <a:xfrm>
              <a:off x="4786314" y="2928934"/>
              <a:ext cx="4071966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715008" y="4071942"/>
              <a:ext cx="1643074" cy="3693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NZ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sym typeface="Wingdings 2"/>
                </a:rPr>
                <a:t>Feasible region</a:t>
              </a:r>
              <a:endParaRPr lang="en-NZ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43636" y="3714752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dirty="0" smtClean="0">
                  <a:sym typeface="Wingdings 2"/>
                </a:rPr>
                <a:t></a:t>
              </a:r>
              <a:endParaRPr lang="en-NZ" dirty="0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3516" t="13125" r="75390" b="69062"/>
          <a:stretch>
            <a:fillRect/>
          </a:stretch>
        </p:blipFill>
        <p:spPr bwMode="auto">
          <a:xfrm>
            <a:off x="5500694" y="4786322"/>
            <a:ext cx="311319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857884" y="142873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0070C0"/>
                </a:solidFill>
              </a:rPr>
              <a:t>   A</a:t>
            </a:r>
            <a:endParaRPr lang="en-NZ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29652" y="22738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0070C0"/>
                </a:solidFill>
              </a:rPr>
              <a:t>B</a:t>
            </a:r>
            <a:endParaRPr lang="en-NZ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221455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>
                <a:solidFill>
                  <a:srgbClr val="0070C0"/>
                </a:solidFill>
              </a:rPr>
              <a:t>C</a:t>
            </a:r>
            <a:endParaRPr lang="en-NZ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NZ" dirty="0" smtClean="0"/>
              <a:t>Fast Food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NZ" dirty="0" smtClean="0"/>
              <a:t>It is easier to tabulate your results from here…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 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Apply </a:t>
            </a:r>
            <a:r>
              <a:rPr lang="en-NZ" dirty="0" smtClean="0"/>
              <a:t>Optimising Function </a:t>
            </a:r>
            <a:r>
              <a:rPr lang="en-NZ" dirty="0" smtClean="0"/>
              <a:t>to the vertices to find the optimum that will answer our question.</a:t>
            </a:r>
          </a:p>
          <a:p>
            <a:pPr>
              <a:buNone/>
            </a:pPr>
            <a:r>
              <a:rPr lang="en-NZ" dirty="0" smtClean="0"/>
              <a:t>“The </a:t>
            </a:r>
            <a:r>
              <a:rPr lang="en-NZ" dirty="0" smtClean="0"/>
              <a:t>profit on chicken is $0.15 a piece and on nuggets is $0.02 a nugget</a:t>
            </a:r>
            <a:r>
              <a:rPr lang="en-NZ" dirty="0" smtClean="0"/>
              <a:t>.” </a:t>
            </a:r>
            <a:r>
              <a:rPr lang="en-NZ" dirty="0" smtClean="0">
                <a:sym typeface="Wingdings" pitchFamily="2" charset="2"/>
              </a:rPr>
              <a:t> </a:t>
            </a:r>
            <a:r>
              <a:rPr lang="en-NZ" u="sng" dirty="0" smtClean="0">
                <a:sym typeface="Wingdings" pitchFamily="2" charset="2"/>
              </a:rPr>
              <a:t>Profit = 0.15c+ 0.02n </a:t>
            </a:r>
            <a:r>
              <a:rPr lang="en-NZ" dirty="0" smtClean="0">
                <a:sym typeface="Wingdings" pitchFamily="2" charset="2"/>
              </a:rPr>
              <a:t/>
            </a:r>
            <a:br>
              <a:rPr lang="en-NZ" dirty="0" smtClean="0">
                <a:sym typeface="Wingdings" pitchFamily="2" charset="2"/>
              </a:rPr>
            </a:br>
            <a:r>
              <a:rPr lang="en-NZ" dirty="0" smtClean="0"/>
              <a:t>Work </a:t>
            </a:r>
            <a:r>
              <a:rPr lang="en-NZ" dirty="0" smtClean="0"/>
              <a:t>out the coordinates for the greatest profit to be made and the profit per hour</a:t>
            </a:r>
            <a:r>
              <a:rPr lang="en-NZ" dirty="0" smtClean="0"/>
              <a:t>.”</a:t>
            </a:r>
            <a:endParaRPr lang="en-NZ" dirty="0" smtClean="0"/>
          </a:p>
          <a:p>
            <a:pPr>
              <a:buNone/>
            </a:pPr>
            <a:endParaRPr lang="en-NZ" dirty="0" smtClean="0">
              <a:sym typeface="Wingdings" pitchFamily="2" charset="2"/>
            </a:endParaRP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57224" y="1500174"/>
          <a:ext cx="778674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536"/>
                <a:gridCol w="2018057"/>
                <a:gridCol w="1920071"/>
                <a:gridCol w="2506077"/>
              </a:tblGrid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Point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Nuggets</a:t>
                      </a:r>
                      <a:r>
                        <a:rPr lang="en-NZ" baseline="0" dirty="0" smtClean="0"/>
                        <a:t> (n, x)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Chicken (c, y)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A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2800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3600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 smtClean="0"/>
                    </a:p>
                    <a:p>
                      <a:endParaRPr lang="en-N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B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7600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1200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 smtClean="0"/>
                    </a:p>
                    <a:p>
                      <a:endParaRPr lang="en-NZ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NZ" dirty="0" smtClean="0"/>
                        <a:t>C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400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1200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 smtClean="0"/>
                    </a:p>
                    <a:p>
                      <a:endParaRPr lang="en-NZ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496</Words>
  <Application>Microsoft Office PowerPoint</Application>
  <PresentationFormat>On-screen Show (4:3)</PresentationFormat>
  <Paragraphs>137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Fast Food (Q81 P222) </vt:lpstr>
      <vt:lpstr>Fast Food</vt:lpstr>
      <vt:lpstr>Fast Food</vt:lpstr>
      <vt:lpstr>Fast Food</vt:lpstr>
      <vt:lpstr>Fast Food</vt:lpstr>
      <vt:lpstr>Fast Food </vt:lpstr>
      <vt:lpstr>Fast Food </vt:lpstr>
      <vt:lpstr>Fast Food</vt:lpstr>
      <vt:lpstr>Fast Food</vt:lpstr>
      <vt:lpstr>Fast Food</vt:lpstr>
      <vt:lpstr>Fast Food</vt:lpstr>
      <vt:lpstr>Linear Programming 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Food (Q81 P222) </dc:title>
  <dc:creator>Ministry of Education</dc:creator>
  <cp:lastModifiedBy>Ministry of Education</cp:lastModifiedBy>
  <cp:revision>1</cp:revision>
  <dcterms:created xsi:type="dcterms:W3CDTF">2011-05-02T21:31:08Z</dcterms:created>
  <dcterms:modified xsi:type="dcterms:W3CDTF">2011-05-02T21:32:16Z</dcterms:modified>
</cp:coreProperties>
</file>